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Slab"/>
      <p:regular r:id="rId25"/>
      <p:bold r:id="rId26"/>
    </p:embeddedFon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d7589e0d4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d7589e0d4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d7589e0d4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d7589e0d4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d7589e0d4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d7589e0d4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d7589e0d4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d7589e0d4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d7589e0d4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d7589e0d4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d7589e0d4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d7589e0d4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d7589e0d4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d7589e0d4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d7589e0d4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d7589e0d4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d7589e0d4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d7589e0d4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d7589e0d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d7589e0d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4d7589e0d4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4d7589e0d4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4d7589e0d4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4d7589e0d4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d7589e0d4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4d7589e0d4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d7589e0d4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d7589e0d4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4d7589e0d4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4d7589e0d4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4d7589e0d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4d7589e0d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4d7589e0d4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4d7589e0d4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d7589e0d4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d7589e0d4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ithub.com/sp2943/General/tree/Weather-Forecasting-Tool" TargetMode="External"/><Relationship Id="rId4" Type="http://schemas.openxmlformats.org/officeDocument/2006/relationships/hyperlink" Target="https://home.openweathermap.org/api_keys" TargetMode="External"/><Relationship Id="rId5" Type="http://schemas.openxmlformats.org/officeDocument/2006/relationships/hyperlink" Target="https://github.com/features/copilot" TargetMode="External"/><Relationship Id="rId6" Type="http://schemas.openxmlformats.org/officeDocument/2006/relationships/hyperlink" Target="https://colab.research.google.com/drive/1IQ24QgGum-vi9fRXDFUWBZU-OUIGn3pS?usp=sharing" TargetMode="External"/><Relationship Id="rId7" Type="http://schemas.openxmlformats.org/officeDocument/2006/relationships/hyperlink" Target="https://docs.google.com/presentation/d/1E5-AOjD67SQZwLC1FM00wN5-WbmG1drREEST0sSmnmQ/edit?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28625" y="-72850"/>
            <a:ext cx="3472800" cy="3122400"/>
          </a:xfrm>
          <a:prstGeom prst="rect">
            <a:avLst/>
          </a:prstGeom>
        </p:spPr>
        <p:txBody>
          <a:bodyPr anchorCtr="0" anchor="b" bIns="91425" lIns="91425" spcFirstLastPara="1" rIns="91425" wrap="square" tIns="91425">
            <a:normAutofit/>
          </a:bodyPr>
          <a:lstStyle/>
          <a:p>
            <a:pPr indent="0" lvl="0" marL="0" rtl="0" algn="just">
              <a:spcBef>
                <a:spcPts val="0"/>
              </a:spcBef>
              <a:spcAft>
                <a:spcPts val="0"/>
              </a:spcAft>
              <a:buNone/>
            </a:pPr>
            <a:r>
              <a:rPr lang="en" sz="4600"/>
              <a:t>Weather Forecasting Tool</a:t>
            </a:r>
            <a:endParaRPr sz="4600"/>
          </a:p>
        </p:txBody>
      </p:sp>
      <p:sp>
        <p:nvSpPr>
          <p:cNvPr id="64" name="Google Shape;64;p13"/>
          <p:cNvSpPr txBox="1"/>
          <p:nvPr>
            <p:ph idx="1" type="subTitle"/>
          </p:nvPr>
        </p:nvSpPr>
        <p:spPr>
          <a:xfrm>
            <a:off x="1662200" y="3302950"/>
            <a:ext cx="4255500" cy="10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By:</a:t>
            </a:r>
            <a:endParaRPr sz="1800"/>
          </a:p>
          <a:p>
            <a:pPr indent="0" lvl="0" marL="0" rtl="0" algn="l">
              <a:spcBef>
                <a:spcPts val="0"/>
              </a:spcBef>
              <a:spcAft>
                <a:spcPts val="0"/>
              </a:spcAft>
              <a:buNone/>
            </a:pPr>
            <a:r>
              <a:rPr lang="en" sz="1800"/>
              <a:t>Satyam Pandey</a:t>
            </a:r>
            <a:endParaRPr sz="1800"/>
          </a:p>
          <a:p>
            <a:pPr indent="0" lvl="0" marL="0" rtl="0" algn="l">
              <a:spcBef>
                <a:spcPts val="0"/>
              </a:spcBef>
              <a:spcAft>
                <a:spcPts val="0"/>
              </a:spcAft>
              <a:buNone/>
            </a:pPr>
            <a:r>
              <a:rPr lang="en" sz="1800"/>
              <a:t>stmpnd63@gmail.com</a:t>
            </a:r>
            <a:endParaRPr sz="1800"/>
          </a:p>
        </p:txBody>
      </p:sp>
      <p:pic>
        <p:nvPicPr>
          <p:cNvPr id="65" name="Google Shape;65;p13"/>
          <p:cNvPicPr preferRelativeResize="0"/>
          <p:nvPr/>
        </p:nvPicPr>
        <p:blipFill>
          <a:blip r:embed="rId3">
            <a:alphaModFix/>
          </a:blip>
          <a:stretch>
            <a:fillRect/>
          </a:stretch>
        </p:blipFill>
        <p:spPr>
          <a:xfrm>
            <a:off x="5101425" y="873600"/>
            <a:ext cx="2327376" cy="3381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we used </a:t>
            </a:r>
            <a:r>
              <a:rPr lang="en"/>
              <a:t>GitHub Copilot:</a:t>
            </a:r>
            <a:endParaRPr/>
          </a:p>
        </p:txBody>
      </p:sp>
      <p:sp>
        <p:nvSpPr>
          <p:cNvPr id="127" name="Google Shape;127;p22"/>
          <p:cNvSpPr txBox="1"/>
          <p:nvPr>
            <p:ph idx="1" type="body"/>
          </p:nvPr>
        </p:nvSpPr>
        <p:spPr>
          <a:xfrm>
            <a:off x="3446400" y="1489825"/>
            <a:ext cx="5310000" cy="30789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1200"/>
              </a:spcBef>
              <a:spcAft>
                <a:spcPts val="0"/>
              </a:spcAft>
              <a:buNone/>
            </a:pPr>
            <a:r>
              <a:rPr lang="en"/>
              <a:t>In the development process, we utilized GitHub Copilot, an AI-powered code completion tool that helps developers write better code faster. With Copilot, we quickly generated high-quality code snippets based on context and natural language input.</a:t>
            </a:r>
            <a:endParaRPr/>
          </a:p>
          <a:p>
            <a:pPr indent="0" lvl="0" marL="0" rtl="0" algn="just">
              <a:spcBef>
                <a:spcPts val="1200"/>
              </a:spcBef>
              <a:spcAft>
                <a:spcPts val="1200"/>
              </a:spcAft>
              <a:buNone/>
            </a:pPr>
            <a:r>
              <a:rPr lang="en"/>
              <a:t>This tool not only helped us streamline our development process but also enabled us to develop more innovative and complex features in less time. By leveraging the power of AI, we focused on delivering value to our customers rather than spending time on mundane coding tasks.</a:t>
            </a:r>
            <a:endParaRPr/>
          </a:p>
        </p:txBody>
      </p:sp>
      <p:pic>
        <p:nvPicPr>
          <p:cNvPr id="128" name="Google Shape;128;p22"/>
          <p:cNvPicPr preferRelativeResize="0"/>
          <p:nvPr/>
        </p:nvPicPr>
        <p:blipFill>
          <a:blip r:embed="rId3">
            <a:alphaModFix/>
          </a:blip>
          <a:stretch>
            <a:fillRect/>
          </a:stretch>
        </p:blipFill>
        <p:spPr>
          <a:xfrm>
            <a:off x="482350" y="1443975"/>
            <a:ext cx="2811650" cy="2931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Demo:</a:t>
            </a:r>
            <a:endParaRPr/>
          </a:p>
        </p:txBody>
      </p:sp>
      <p:sp>
        <p:nvSpPr>
          <p:cNvPr id="134" name="Google Shape;134;p23"/>
          <p:cNvSpPr txBox="1"/>
          <p:nvPr>
            <p:ph idx="1" type="body"/>
          </p:nvPr>
        </p:nvSpPr>
        <p:spPr>
          <a:xfrm>
            <a:off x="387900" y="1489825"/>
            <a:ext cx="5635500" cy="30789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1200"/>
              </a:spcBef>
              <a:spcAft>
                <a:spcPts val="0"/>
              </a:spcAft>
              <a:buNone/>
            </a:pPr>
            <a:r>
              <a:rPr lang="en"/>
              <a:t>To demonstrate how the command-line tool works, let's say we want to fetch the current weather data for New York City. We would simply enter the following command into our terminal: 'python weather.py -c New York'. The script would then make an API call to OpenWeatherMap and return the current weather data for New York City.</a:t>
            </a:r>
            <a:endParaRPr/>
          </a:p>
          <a:p>
            <a:pPr indent="0" lvl="0" marL="0" rtl="0" algn="just">
              <a:spcBef>
                <a:spcPts val="1200"/>
              </a:spcBef>
              <a:spcAft>
                <a:spcPts val="1200"/>
              </a:spcAft>
              <a:buNone/>
            </a:pPr>
            <a:r>
              <a:rPr lang="en"/>
              <a:t>We have particularly asked the user the enter the country, state and then city to provide the accurate information. After getting these details, we are giving Temperature, Humidity and Weather conditions. </a:t>
            </a:r>
            <a:endParaRPr/>
          </a:p>
        </p:txBody>
      </p:sp>
      <p:pic>
        <p:nvPicPr>
          <p:cNvPr id="135" name="Google Shape;135;p23"/>
          <p:cNvPicPr preferRelativeResize="0"/>
          <p:nvPr/>
        </p:nvPicPr>
        <p:blipFill>
          <a:blip r:embed="rId3">
            <a:alphaModFix/>
          </a:blip>
          <a:stretch>
            <a:fillRect/>
          </a:stretch>
        </p:blipFill>
        <p:spPr>
          <a:xfrm>
            <a:off x="6175800" y="1296525"/>
            <a:ext cx="2580300" cy="3272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Creating the Command-line Tool:</a:t>
            </a:r>
            <a:endParaRPr/>
          </a:p>
        </p:txBody>
      </p:sp>
      <p:sp>
        <p:nvSpPr>
          <p:cNvPr id="141" name="Google Shape;141;p24"/>
          <p:cNvSpPr txBox="1"/>
          <p:nvPr>
            <p:ph idx="1" type="body"/>
          </p:nvPr>
        </p:nvSpPr>
        <p:spPr>
          <a:xfrm>
            <a:off x="3415850" y="1489825"/>
            <a:ext cx="5340300" cy="3078900"/>
          </a:xfrm>
          <a:prstGeom prst="rect">
            <a:avLst/>
          </a:prstGeom>
        </p:spPr>
        <p:txBody>
          <a:bodyPr anchorCtr="0" anchor="t" bIns="91425" lIns="91425" spcFirstLastPara="1" rIns="91425" wrap="square" tIns="91425">
            <a:normAutofit fontScale="85000" lnSpcReduction="10000"/>
          </a:bodyPr>
          <a:lstStyle/>
          <a:p>
            <a:pPr indent="0" lvl="0" marL="0" rtl="0" algn="just">
              <a:spcBef>
                <a:spcPts val="1200"/>
              </a:spcBef>
              <a:spcAft>
                <a:spcPts val="0"/>
              </a:spcAft>
              <a:buNone/>
            </a:pPr>
            <a:r>
              <a:rPr lang="en"/>
              <a:t>To create the command-line tool that fetches weather data using OpenWeatherMap API and parses it using Python and GitHub Copilot, we need to follow a few simple steps. First, we need to register for an API key from OpenWeatherMap. Once we have our API key, we can use it to fetch weather data for any location in the world.</a:t>
            </a:r>
            <a:endParaRPr/>
          </a:p>
          <a:p>
            <a:pPr indent="0" lvl="0" marL="0" rtl="0" algn="just">
              <a:spcBef>
                <a:spcPts val="1200"/>
              </a:spcBef>
              <a:spcAft>
                <a:spcPts val="1200"/>
              </a:spcAft>
              <a:buNone/>
            </a:pPr>
            <a:r>
              <a:rPr lang="en"/>
              <a:t>Next, we will need to write a Python script that uses the requests library to make API calls to OpenWeatherMap and parse the resulting data. We can use GitHub Copilot to help you write this code more efficiently and handle errors that may arise during the process.</a:t>
            </a:r>
            <a:endParaRPr/>
          </a:p>
        </p:txBody>
      </p:sp>
      <p:pic>
        <p:nvPicPr>
          <p:cNvPr id="142" name="Google Shape;142;p24"/>
          <p:cNvPicPr preferRelativeResize="0"/>
          <p:nvPr/>
        </p:nvPicPr>
        <p:blipFill>
          <a:blip r:embed="rId3">
            <a:alphaModFix/>
          </a:blip>
          <a:stretch>
            <a:fillRect/>
          </a:stretch>
        </p:blipFill>
        <p:spPr>
          <a:xfrm>
            <a:off x="482525" y="1410425"/>
            <a:ext cx="2780926" cy="307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High Level Architecture:</a:t>
            </a:r>
            <a:endParaRPr/>
          </a:p>
        </p:txBody>
      </p:sp>
      <p:sp>
        <p:nvSpPr>
          <p:cNvPr id="148" name="Google Shape;148;p25"/>
          <p:cNvSpPr txBox="1"/>
          <p:nvPr>
            <p:ph idx="1" type="body"/>
          </p:nvPr>
        </p:nvSpPr>
        <p:spPr>
          <a:xfrm>
            <a:off x="387900" y="1489825"/>
            <a:ext cx="5594700" cy="30789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1200"/>
              </a:spcBef>
              <a:spcAft>
                <a:spcPts val="0"/>
              </a:spcAft>
              <a:buNone/>
            </a:pPr>
            <a:r>
              <a:rPr lang="en"/>
              <a:t>The high-level architecture for our proposed solution involves integrating Microsoft Cloud Technologies and Github Copilot to create a cohesive platform for software development. At the center of this platform is Azure DevOps, which provides project management and collaboration tools for all stakeholders involved in a project.</a:t>
            </a:r>
            <a:endParaRPr/>
          </a:p>
          <a:p>
            <a:pPr indent="0" lvl="0" marL="0" rtl="0" algn="just">
              <a:spcBef>
                <a:spcPts val="1200"/>
              </a:spcBef>
              <a:spcAft>
                <a:spcPts val="1200"/>
              </a:spcAft>
              <a:buNone/>
            </a:pPr>
            <a:r>
              <a:rPr lang="en"/>
              <a:t>Github Copilot is integrated into this platform to provide AI-powered code completion and automate repetitive tasks. This integration allows developers to focus on more complex tasks and improve the quality of their work. Additionally, Azure Functions can be used to automate tasks such as testing and deployment, further streamlining the development process.</a:t>
            </a:r>
            <a:endParaRPr/>
          </a:p>
        </p:txBody>
      </p:sp>
      <p:pic>
        <p:nvPicPr>
          <p:cNvPr id="149" name="Google Shape;149;p25"/>
          <p:cNvPicPr preferRelativeResize="0"/>
          <p:nvPr/>
        </p:nvPicPr>
        <p:blipFill>
          <a:blip r:embed="rId3">
            <a:alphaModFix/>
          </a:blip>
          <a:stretch>
            <a:fillRect/>
          </a:stretch>
        </p:blipFill>
        <p:spPr>
          <a:xfrm>
            <a:off x="6135000" y="1189325"/>
            <a:ext cx="2621099" cy="330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Business Challenge:</a:t>
            </a:r>
            <a:endParaRPr/>
          </a:p>
        </p:txBody>
      </p:sp>
      <p:sp>
        <p:nvSpPr>
          <p:cNvPr id="155" name="Google Shape;155;p26"/>
          <p:cNvSpPr txBox="1"/>
          <p:nvPr>
            <p:ph idx="1" type="body"/>
          </p:nvPr>
        </p:nvSpPr>
        <p:spPr>
          <a:xfrm>
            <a:off x="3212150" y="1489825"/>
            <a:ext cx="5543700" cy="30789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1200"/>
              </a:spcBef>
              <a:spcAft>
                <a:spcPts val="0"/>
              </a:spcAft>
              <a:buNone/>
            </a:pPr>
            <a:r>
              <a:rPr lang="en"/>
              <a:t>In today's rapidly changing business landscape, companies face a multitude of challenges. One of the most pressing challenges is the need to stay ahead of the competition by continuously improving their products and services. This requires companies to be agile and responsive to market demands, which can be difficult to achieve in traditional business models.</a:t>
            </a:r>
            <a:endParaRPr/>
          </a:p>
          <a:p>
            <a:pPr indent="0" lvl="0" marL="0" rtl="0" algn="just">
              <a:spcBef>
                <a:spcPts val="1200"/>
              </a:spcBef>
              <a:spcAft>
                <a:spcPts val="1200"/>
              </a:spcAft>
              <a:buNone/>
            </a:pPr>
            <a:r>
              <a:rPr lang="en"/>
              <a:t>To address this challenge, companies need to adopt new technologies and processes that enable them to innovate quickly and efficiently. This includes leveraging data analytics, cloud computing, and other cutting-edge technologies to gain insights into customer needs and preferences.</a:t>
            </a:r>
            <a:endParaRPr/>
          </a:p>
        </p:txBody>
      </p:sp>
      <p:pic>
        <p:nvPicPr>
          <p:cNvPr id="156" name="Google Shape;156;p26"/>
          <p:cNvPicPr preferRelativeResize="0"/>
          <p:nvPr/>
        </p:nvPicPr>
        <p:blipFill>
          <a:blip r:embed="rId3">
            <a:alphaModFix/>
          </a:blip>
          <a:stretch>
            <a:fillRect/>
          </a:stretch>
        </p:blipFill>
        <p:spPr>
          <a:xfrm>
            <a:off x="502900" y="1393050"/>
            <a:ext cx="2556850" cy="307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162" name="Google Shape;162;p27"/>
          <p:cNvSpPr txBox="1"/>
          <p:nvPr>
            <p:ph idx="1" type="body"/>
          </p:nvPr>
        </p:nvSpPr>
        <p:spPr>
          <a:xfrm>
            <a:off x="387900" y="1489825"/>
            <a:ext cx="5564100" cy="3078900"/>
          </a:xfrm>
          <a:prstGeom prst="rect">
            <a:avLst/>
          </a:prstGeom>
        </p:spPr>
        <p:txBody>
          <a:bodyPr anchorCtr="0" anchor="t" bIns="91425" lIns="91425" spcFirstLastPara="1" rIns="91425" wrap="square" tIns="91425">
            <a:normAutofit fontScale="85000" lnSpcReduction="10000"/>
          </a:bodyPr>
          <a:lstStyle/>
          <a:p>
            <a:pPr indent="0" lvl="0" marL="0" rtl="0" algn="just">
              <a:spcBef>
                <a:spcPts val="1200"/>
              </a:spcBef>
              <a:spcAft>
                <a:spcPts val="0"/>
              </a:spcAft>
              <a:buNone/>
            </a:pPr>
            <a:r>
              <a:rPr lang="en"/>
              <a:t>In conclusion, weather forecasting is an essential part of our daily lives, and accurate predictions are crucial for public safety and decision-making. Python has become a popular tool for weather forecasting due to its flexibility and ease of use.</a:t>
            </a:r>
            <a:endParaRPr/>
          </a:p>
          <a:p>
            <a:pPr indent="0" lvl="0" marL="0" rtl="0" algn="just">
              <a:spcBef>
                <a:spcPts val="1200"/>
              </a:spcBef>
              <a:spcAft>
                <a:spcPts val="1200"/>
              </a:spcAft>
              <a:buNone/>
            </a:pPr>
            <a:r>
              <a:rPr lang="en"/>
              <a:t>By using Python libraries and machine learning algorithms, meteorologists can analyze large amounts of data and make accurate predictions about future weather patterns. We encourage everyone to explore the potential of Python for weather prediction and help contribute to the development of more reliable and accurate weather forecasting tools.</a:t>
            </a:r>
            <a:endParaRPr/>
          </a:p>
        </p:txBody>
      </p:sp>
      <p:pic>
        <p:nvPicPr>
          <p:cNvPr id="163" name="Google Shape;163;p27"/>
          <p:cNvPicPr preferRelativeResize="0"/>
          <p:nvPr/>
        </p:nvPicPr>
        <p:blipFill>
          <a:blip r:embed="rId3">
            <a:alphaModFix/>
          </a:blip>
          <a:stretch>
            <a:fillRect/>
          </a:stretch>
        </p:blipFill>
        <p:spPr>
          <a:xfrm>
            <a:off x="6104400" y="1296525"/>
            <a:ext cx="2651701" cy="3272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 and Links:</a:t>
            </a:r>
            <a:endParaRPr/>
          </a:p>
        </p:txBody>
      </p:sp>
      <p:sp>
        <p:nvSpPr>
          <p:cNvPr id="169" name="Google Shape;169;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Github: </a:t>
            </a:r>
            <a:r>
              <a:rPr lang="en" u="sng">
                <a:solidFill>
                  <a:schemeClr val="hlink"/>
                </a:solidFill>
                <a:hlinkClick r:id="rId3"/>
              </a:rPr>
              <a:t>https://github.com/sp2943/General/tree/Weather-Forecasting-Tool</a:t>
            </a:r>
            <a:endParaRPr/>
          </a:p>
          <a:p>
            <a:pPr indent="0" lvl="0" marL="0" rtl="0" algn="l">
              <a:spcBef>
                <a:spcPts val="1200"/>
              </a:spcBef>
              <a:spcAft>
                <a:spcPts val="0"/>
              </a:spcAft>
              <a:buNone/>
            </a:pPr>
            <a:r>
              <a:rPr lang="en"/>
              <a:t>Open Weather API: </a:t>
            </a:r>
            <a:r>
              <a:rPr lang="en" u="sng">
                <a:solidFill>
                  <a:schemeClr val="hlink"/>
                </a:solidFill>
                <a:hlinkClick r:id="rId4"/>
              </a:rPr>
              <a:t>https://home.openweathermap.org/api_keys</a:t>
            </a:r>
            <a:endParaRPr/>
          </a:p>
          <a:p>
            <a:pPr indent="0" lvl="0" marL="0" rtl="0" algn="l">
              <a:spcBef>
                <a:spcPts val="1200"/>
              </a:spcBef>
              <a:spcAft>
                <a:spcPts val="0"/>
              </a:spcAft>
              <a:buNone/>
            </a:pPr>
            <a:r>
              <a:rPr lang="en"/>
              <a:t>GitHub Co-Pilot: </a:t>
            </a:r>
            <a:r>
              <a:rPr lang="en" u="sng">
                <a:solidFill>
                  <a:schemeClr val="hlink"/>
                </a:solidFill>
                <a:hlinkClick r:id="rId5"/>
              </a:rPr>
              <a:t>https://github.com/features/copilot</a:t>
            </a:r>
            <a:endParaRPr/>
          </a:p>
          <a:p>
            <a:pPr indent="0" lvl="0" marL="0" rtl="0" algn="l">
              <a:spcBef>
                <a:spcPts val="1200"/>
              </a:spcBef>
              <a:spcAft>
                <a:spcPts val="0"/>
              </a:spcAft>
              <a:buNone/>
            </a:pPr>
            <a:r>
              <a:rPr lang="en"/>
              <a:t>Collab: </a:t>
            </a:r>
            <a:r>
              <a:rPr lang="en" sz="1851" u="sng">
                <a:solidFill>
                  <a:schemeClr val="hlink"/>
                </a:solidFill>
                <a:hlinkClick r:id="rId6"/>
              </a:rPr>
              <a:t>https://colab.research.google.com/drive/1IQ24QgGum-vi9fRXDFUWBZU-OUIGn3pS?usp=sharing</a:t>
            </a:r>
            <a:endParaRPr sz="1851"/>
          </a:p>
          <a:p>
            <a:pPr indent="0" lvl="0" marL="0" rtl="0" algn="l">
              <a:spcBef>
                <a:spcPts val="1200"/>
              </a:spcBef>
              <a:spcAft>
                <a:spcPts val="1200"/>
              </a:spcAft>
              <a:buNone/>
            </a:pPr>
            <a:r>
              <a:rPr lang="en"/>
              <a:t>PPT Link: </a:t>
            </a:r>
            <a:r>
              <a:rPr lang="en" u="sng">
                <a:solidFill>
                  <a:schemeClr val="hlink"/>
                </a:solidFill>
                <a:hlinkClick r:id="rId7"/>
              </a:rPr>
              <a:t>https://docs.google.com/presentation/d/1E5-AOjD67SQZwLC1FM00wN5-WbmG1drREEST0sSmnmQ/edit?usp=sharing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a:t>
            </a:r>
            <a:endParaRPr/>
          </a:p>
        </p:txBody>
      </p:sp>
      <p:sp>
        <p:nvSpPr>
          <p:cNvPr id="175" name="Google Shape;175;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29"/>
          <p:cNvPicPr preferRelativeResize="0"/>
          <p:nvPr/>
        </p:nvPicPr>
        <p:blipFill>
          <a:blip r:embed="rId3">
            <a:alphaModFix/>
          </a:blip>
          <a:stretch>
            <a:fillRect/>
          </a:stretch>
        </p:blipFill>
        <p:spPr>
          <a:xfrm>
            <a:off x="387900" y="1489825"/>
            <a:ext cx="8368199" cy="3078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(Continued):</a:t>
            </a:r>
            <a:endParaRPr/>
          </a:p>
        </p:txBody>
      </p:sp>
      <p:sp>
        <p:nvSpPr>
          <p:cNvPr id="182" name="Google Shape;182;p3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 name="Google Shape;183;p30"/>
          <p:cNvPicPr preferRelativeResize="0"/>
          <p:nvPr/>
        </p:nvPicPr>
        <p:blipFill>
          <a:blip r:embed="rId3">
            <a:alphaModFix/>
          </a:blip>
          <a:stretch>
            <a:fillRect/>
          </a:stretch>
        </p:blipFill>
        <p:spPr>
          <a:xfrm>
            <a:off x="387900" y="1489825"/>
            <a:ext cx="8368200" cy="3078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Output:</a:t>
            </a:r>
            <a:endParaRPr/>
          </a:p>
        </p:txBody>
      </p:sp>
      <p:sp>
        <p:nvSpPr>
          <p:cNvPr id="189" name="Google Shape;189;p3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1"/>
          <p:cNvPicPr preferRelativeResize="0"/>
          <p:nvPr/>
        </p:nvPicPr>
        <p:blipFill>
          <a:blip r:embed="rId3">
            <a:alphaModFix/>
          </a:blip>
          <a:stretch>
            <a:fillRect/>
          </a:stretch>
        </p:blipFill>
        <p:spPr>
          <a:xfrm>
            <a:off x="387900" y="1489825"/>
            <a:ext cx="8368199" cy="3078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Outline:</a:t>
            </a:r>
            <a:endParaRPr/>
          </a:p>
        </p:txBody>
      </p:sp>
      <p:sp>
        <p:nvSpPr>
          <p:cNvPr id="71" name="Google Shape;71;p14"/>
          <p:cNvSpPr txBox="1"/>
          <p:nvPr>
            <p:ph idx="1" type="body"/>
          </p:nvPr>
        </p:nvSpPr>
        <p:spPr>
          <a:xfrm>
            <a:off x="3512100" y="1489825"/>
            <a:ext cx="5044500" cy="3078900"/>
          </a:xfrm>
          <a:prstGeom prst="rect">
            <a:avLst/>
          </a:prstGeom>
        </p:spPr>
        <p:txBody>
          <a:bodyPr anchorCtr="0" anchor="t" bIns="91425" lIns="91425" spcFirstLastPara="1" rIns="91425" wrap="square" tIns="91425">
            <a:normAutofit fontScale="77500" lnSpcReduction="20000"/>
          </a:bodyPr>
          <a:lstStyle/>
          <a:p>
            <a:pPr indent="-282733" lvl="0" marL="457200" rtl="0" algn="l">
              <a:spcBef>
                <a:spcPts val="1200"/>
              </a:spcBef>
              <a:spcAft>
                <a:spcPts val="0"/>
              </a:spcAft>
              <a:buClr>
                <a:srgbClr val="000000"/>
              </a:buClr>
              <a:buSzPct val="61111"/>
              <a:buFont typeface="Arial"/>
              <a:buChar char="●"/>
            </a:pPr>
            <a:r>
              <a:rPr lang="en"/>
              <a:t>Introduction</a:t>
            </a:r>
            <a:endParaRPr/>
          </a:p>
          <a:p>
            <a:pPr indent="-282733" lvl="0" marL="457200" rtl="0" algn="l">
              <a:spcBef>
                <a:spcPts val="0"/>
              </a:spcBef>
              <a:spcAft>
                <a:spcPts val="0"/>
              </a:spcAft>
              <a:buClr>
                <a:srgbClr val="000000"/>
              </a:buClr>
              <a:buSzPct val="61111"/>
              <a:buFont typeface="Arial"/>
              <a:buChar char="●"/>
            </a:pPr>
            <a:r>
              <a:rPr lang="en"/>
              <a:t>The Science of Weather Forecasting</a:t>
            </a:r>
            <a:endParaRPr/>
          </a:p>
          <a:p>
            <a:pPr indent="-282733" lvl="0" marL="457200" rtl="0" algn="l">
              <a:spcBef>
                <a:spcPts val="0"/>
              </a:spcBef>
              <a:spcAft>
                <a:spcPts val="0"/>
              </a:spcAft>
              <a:buClr>
                <a:srgbClr val="000000"/>
              </a:buClr>
              <a:buSzPct val="61111"/>
              <a:buFont typeface="Arial"/>
              <a:buChar char="●"/>
            </a:pPr>
            <a:r>
              <a:rPr lang="en"/>
              <a:t>Python for Weather Forecasting</a:t>
            </a:r>
            <a:endParaRPr/>
          </a:p>
          <a:p>
            <a:pPr indent="-282733" lvl="0" marL="457200" rtl="0" algn="l">
              <a:spcBef>
                <a:spcPts val="0"/>
              </a:spcBef>
              <a:spcAft>
                <a:spcPts val="0"/>
              </a:spcAft>
              <a:buClr>
                <a:srgbClr val="000000"/>
              </a:buClr>
              <a:buSzPct val="61111"/>
              <a:buFont typeface="Arial"/>
              <a:buChar char="●"/>
            </a:pPr>
            <a:r>
              <a:rPr lang="en"/>
              <a:t>Building a Weather Forecasting Tool with Python</a:t>
            </a:r>
            <a:endParaRPr/>
          </a:p>
          <a:p>
            <a:pPr indent="-282733" lvl="0" marL="457200" rtl="0" algn="l">
              <a:spcBef>
                <a:spcPts val="0"/>
              </a:spcBef>
              <a:spcAft>
                <a:spcPts val="0"/>
              </a:spcAft>
              <a:buClr>
                <a:srgbClr val="000000"/>
              </a:buClr>
              <a:buSzPct val="61111"/>
              <a:buFont typeface="Arial"/>
              <a:buChar char="●"/>
            </a:pPr>
            <a:r>
              <a:rPr lang="en"/>
              <a:t>Case Study: Using Python for Severe Weather Prediction</a:t>
            </a:r>
            <a:endParaRPr/>
          </a:p>
          <a:p>
            <a:pPr indent="-282733" lvl="0" marL="457200" rtl="0" algn="l">
              <a:spcBef>
                <a:spcPts val="0"/>
              </a:spcBef>
              <a:spcAft>
                <a:spcPts val="0"/>
              </a:spcAft>
              <a:buClr>
                <a:srgbClr val="000000"/>
              </a:buClr>
              <a:buSzPct val="61111"/>
              <a:buFont typeface="Arial"/>
              <a:buChar char="●"/>
            </a:pPr>
            <a:r>
              <a:rPr lang="en"/>
              <a:t>OpenWeatherMap API</a:t>
            </a:r>
            <a:endParaRPr/>
          </a:p>
          <a:p>
            <a:pPr indent="-282733" lvl="0" marL="457200" rtl="0" algn="l">
              <a:spcBef>
                <a:spcPts val="0"/>
              </a:spcBef>
              <a:spcAft>
                <a:spcPts val="0"/>
              </a:spcAft>
              <a:buClr>
                <a:srgbClr val="000000"/>
              </a:buClr>
              <a:buSzPct val="61111"/>
              <a:buFont typeface="Arial"/>
              <a:buChar char="●"/>
            </a:pPr>
            <a:r>
              <a:rPr lang="en"/>
              <a:t>Python and GitHub Copilot</a:t>
            </a:r>
            <a:endParaRPr/>
          </a:p>
          <a:p>
            <a:pPr indent="-282733" lvl="0" marL="457200" rtl="0" algn="l">
              <a:spcBef>
                <a:spcPts val="0"/>
              </a:spcBef>
              <a:spcAft>
                <a:spcPts val="0"/>
              </a:spcAft>
              <a:buClr>
                <a:srgbClr val="000000"/>
              </a:buClr>
              <a:buSzPct val="61111"/>
              <a:buFont typeface="Arial"/>
              <a:buChar char="●"/>
            </a:pPr>
            <a:r>
              <a:rPr lang="en"/>
              <a:t>Demo</a:t>
            </a:r>
            <a:endParaRPr/>
          </a:p>
          <a:p>
            <a:pPr indent="-282733" lvl="0" marL="457200" rtl="0" algn="l">
              <a:spcBef>
                <a:spcPts val="0"/>
              </a:spcBef>
              <a:spcAft>
                <a:spcPts val="0"/>
              </a:spcAft>
              <a:buClr>
                <a:srgbClr val="000000"/>
              </a:buClr>
              <a:buSzPct val="61111"/>
              <a:buFont typeface="Arial"/>
              <a:buChar char="●"/>
            </a:pPr>
            <a:r>
              <a:rPr lang="en"/>
              <a:t>Creating the command line tool</a:t>
            </a:r>
            <a:endParaRPr/>
          </a:p>
          <a:p>
            <a:pPr indent="-282733" lvl="0" marL="457200" rtl="0" algn="l">
              <a:spcBef>
                <a:spcPts val="0"/>
              </a:spcBef>
              <a:spcAft>
                <a:spcPts val="0"/>
              </a:spcAft>
              <a:buClr>
                <a:srgbClr val="000000"/>
              </a:buClr>
              <a:buSzPct val="61111"/>
              <a:buFont typeface="Arial"/>
              <a:buChar char="●"/>
            </a:pPr>
            <a:r>
              <a:rPr lang="en"/>
              <a:t>High Level Architecture</a:t>
            </a:r>
            <a:endParaRPr/>
          </a:p>
          <a:p>
            <a:pPr indent="-282733" lvl="0" marL="457200" rtl="0" algn="l">
              <a:spcBef>
                <a:spcPts val="0"/>
              </a:spcBef>
              <a:spcAft>
                <a:spcPts val="0"/>
              </a:spcAft>
              <a:buClr>
                <a:srgbClr val="000000"/>
              </a:buClr>
              <a:buSzPct val="61111"/>
              <a:buFont typeface="Arial"/>
              <a:buChar char="●"/>
            </a:pPr>
            <a:r>
              <a:rPr lang="en"/>
              <a:t>Business Challenge</a:t>
            </a:r>
            <a:endParaRPr/>
          </a:p>
          <a:p>
            <a:pPr indent="-282733" lvl="0" marL="457200" rtl="0" algn="l">
              <a:spcBef>
                <a:spcPts val="0"/>
              </a:spcBef>
              <a:spcAft>
                <a:spcPts val="0"/>
              </a:spcAft>
              <a:buClr>
                <a:srgbClr val="000000"/>
              </a:buClr>
              <a:buSzPct val="61111"/>
              <a:buFont typeface="Arial"/>
              <a:buChar char="●"/>
            </a:pPr>
            <a:r>
              <a:rPr lang="en"/>
              <a:t>Conclusion</a:t>
            </a:r>
            <a:endParaRPr/>
          </a:p>
          <a:p>
            <a:pPr indent="-282733" lvl="0" marL="457200" rtl="0" algn="l">
              <a:spcBef>
                <a:spcPts val="0"/>
              </a:spcBef>
              <a:spcAft>
                <a:spcPts val="0"/>
              </a:spcAft>
              <a:buClr>
                <a:srgbClr val="000000"/>
              </a:buClr>
              <a:buSzPct val="61111"/>
              <a:buFont typeface="Arial"/>
              <a:buChar char="●"/>
            </a:pPr>
            <a:r>
              <a:rPr lang="en"/>
              <a:t>References and Links</a:t>
            </a:r>
            <a:endParaRPr/>
          </a:p>
          <a:p>
            <a:pPr indent="-282733" lvl="0" marL="457200" rtl="0" algn="l">
              <a:spcBef>
                <a:spcPts val="0"/>
              </a:spcBef>
              <a:spcAft>
                <a:spcPts val="0"/>
              </a:spcAft>
              <a:buClr>
                <a:srgbClr val="000000"/>
              </a:buClr>
              <a:buSzPct val="61111"/>
              <a:buFont typeface="Arial"/>
              <a:buChar char="●"/>
            </a:pPr>
            <a:r>
              <a:rPr lang="en"/>
              <a:t>Code and Output</a:t>
            </a:r>
            <a:endParaRPr/>
          </a:p>
        </p:txBody>
      </p:sp>
      <p:pic>
        <p:nvPicPr>
          <p:cNvPr id="72" name="Google Shape;72;p14"/>
          <p:cNvPicPr preferRelativeResize="0"/>
          <p:nvPr/>
        </p:nvPicPr>
        <p:blipFill>
          <a:blip r:embed="rId3">
            <a:alphaModFix/>
          </a:blip>
          <a:stretch>
            <a:fillRect/>
          </a:stretch>
        </p:blipFill>
        <p:spPr>
          <a:xfrm>
            <a:off x="492700" y="1413400"/>
            <a:ext cx="3019400" cy="307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78" name="Google Shape;78;p15"/>
          <p:cNvSpPr txBox="1"/>
          <p:nvPr>
            <p:ph idx="1" type="body"/>
          </p:nvPr>
        </p:nvSpPr>
        <p:spPr>
          <a:xfrm>
            <a:off x="387900" y="1489825"/>
            <a:ext cx="5126100" cy="30789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n"/>
              <a:t>Weather forecasting is an essential part of our daily lives. It helps us plan our day, prepare for severe weather events, and make informed decisions about our safety. Inaccurate weather predictions can have serious consequences, which is why it's crucial to have reliable tools and methods for forecasting. In this presentation, we will explore the topic of weather forecasting and the importance of accurate predictions.</a:t>
            </a:r>
            <a:endParaRPr/>
          </a:p>
        </p:txBody>
      </p:sp>
      <p:pic>
        <p:nvPicPr>
          <p:cNvPr id="79" name="Google Shape;79;p15"/>
          <p:cNvPicPr preferRelativeResize="0"/>
          <p:nvPr/>
        </p:nvPicPr>
        <p:blipFill>
          <a:blip r:embed="rId3">
            <a:alphaModFix/>
          </a:blip>
          <a:stretch>
            <a:fillRect/>
          </a:stretch>
        </p:blipFill>
        <p:spPr>
          <a:xfrm>
            <a:off x="5666400" y="458025"/>
            <a:ext cx="3325201" cy="4110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(Continued):</a:t>
            </a:r>
            <a:endParaRPr/>
          </a:p>
        </p:txBody>
      </p:sp>
      <p:sp>
        <p:nvSpPr>
          <p:cNvPr id="85" name="Google Shape;85;p16"/>
          <p:cNvSpPr txBox="1"/>
          <p:nvPr>
            <p:ph idx="1" type="body"/>
          </p:nvPr>
        </p:nvSpPr>
        <p:spPr>
          <a:xfrm>
            <a:off x="3588300" y="1489825"/>
            <a:ext cx="5034300" cy="30789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lang="en"/>
              <a:t>We will also discuss how Python can be used as a powerful tool for weather forecasting. Python is a popular programming language that can be used for data analysis, visualization, and prediction. Its flexibility and ease of use make it an ideal choice for weather forecasting applications.</a:t>
            </a:r>
            <a:endParaRPr/>
          </a:p>
          <a:p>
            <a:pPr indent="0" lvl="0" marL="0" rtl="0" algn="just">
              <a:spcBef>
                <a:spcPts val="1200"/>
              </a:spcBef>
              <a:spcAft>
                <a:spcPts val="1200"/>
              </a:spcAft>
              <a:buNone/>
            </a:pPr>
            <a:r>
              <a:rPr lang="en"/>
              <a:t>We have used “openweathermap” API to get the accurate weather information using our Python code. We will be entering country, state and city name and code will return the weather information.</a:t>
            </a:r>
            <a:endParaRPr/>
          </a:p>
        </p:txBody>
      </p:sp>
      <p:pic>
        <p:nvPicPr>
          <p:cNvPr id="86" name="Google Shape;86;p16"/>
          <p:cNvPicPr preferRelativeResize="0"/>
          <p:nvPr/>
        </p:nvPicPr>
        <p:blipFill>
          <a:blip r:embed="rId3">
            <a:alphaModFix/>
          </a:blip>
          <a:stretch>
            <a:fillRect/>
          </a:stretch>
        </p:blipFill>
        <p:spPr>
          <a:xfrm>
            <a:off x="553825" y="1296525"/>
            <a:ext cx="2882076" cy="31126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Science of Weather Forecasting:</a:t>
            </a:r>
            <a:endParaRPr/>
          </a:p>
        </p:txBody>
      </p:sp>
      <p:sp>
        <p:nvSpPr>
          <p:cNvPr id="92" name="Google Shape;92;p17"/>
          <p:cNvSpPr txBox="1"/>
          <p:nvPr>
            <p:ph idx="1" type="body"/>
          </p:nvPr>
        </p:nvSpPr>
        <p:spPr>
          <a:xfrm>
            <a:off x="387900" y="1489825"/>
            <a:ext cx="4861200" cy="3078900"/>
          </a:xfrm>
          <a:prstGeom prst="rect">
            <a:avLst/>
          </a:prstGeom>
        </p:spPr>
        <p:txBody>
          <a:bodyPr anchorCtr="0" anchor="t" bIns="91425" lIns="91425" spcFirstLastPara="1" rIns="91425" wrap="square" tIns="91425">
            <a:normAutofit fontScale="85000"/>
          </a:bodyPr>
          <a:lstStyle/>
          <a:p>
            <a:pPr indent="0" lvl="0" marL="0" rtl="0" algn="just">
              <a:spcBef>
                <a:spcPts val="1200"/>
              </a:spcBef>
              <a:spcAft>
                <a:spcPts val="0"/>
              </a:spcAft>
              <a:buNone/>
            </a:pPr>
            <a:r>
              <a:rPr lang="en"/>
              <a:t>Weather forecasting is based on the principles of atmospheric science, which involves studying the behavior of the Earth's atmosphere. Meteorologists use a variety of tools and techniques to collect data about temperature, pressure, humidity, wind speed, and other factors that affect weather patterns.</a:t>
            </a:r>
            <a:endParaRPr/>
          </a:p>
          <a:p>
            <a:pPr indent="0" lvl="0" marL="0" rtl="0" algn="just">
              <a:spcBef>
                <a:spcPts val="1200"/>
              </a:spcBef>
              <a:spcAft>
                <a:spcPts val="1200"/>
              </a:spcAft>
              <a:buNone/>
            </a:pPr>
            <a:r>
              <a:rPr lang="en"/>
              <a:t>They then use this data to create computer models that simulate weather conditions and predict future patterns. These models are constantly updated with new data to improve their accuracy over time.</a:t>
            </a:r>
            <a:endParaRPr/>
          </a:p>
        </p:txBody>
      </p:sp>
      <p:pic>
        <p:nvPicPr>
          <p:cNvPr id="93" name="Google Shape;93;p17"/>
          <p:cNvPicPr preferRelativeResize="0"/>
          <p:nvPr/>
        </p:nvPicPr>
        <p:blipFill>
          <a:blip r:embed="rId3">
            <a:alphaModFix/>
          </a:blip>
          <a:stretch>
            <a:fillRect/>
          </a:stretch>
        </p:blipFill>
        <p:spPr>
          <a:xfrm>
            <a:off x="5401500" y="1296525"/>
            <a:ext cx="3198576" cy="3330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Python for Weather Forecasting:</a:t>
            </a:r>
            <a:endParaRPr/>
          </a:p>
        </p:txBody>
      </p:sp>
      <p:sp>
        <p:nvSpPr>
          <p:cNvPr id="99" name="Google Shape;99;p18"/>
          <p:cNvSpPr txBox="1"/>
          <p:nvPr>
            <p:ph idx="1" type="body"/>
          </p:nvPr>
        </p:nvSpPr>
        <p:spPr>
          <a:xfrm>
            <a:off x="3334375" y="1489825"/>
            <a:ext cx="5433300" cy="3078900"/>
          </a:xfrm>
          <a:prstGeom prst="rect">
            <a:avLst/>
          </a:prstGeom>
        </p:spPr>
        <p:txBody>
          <a:bodyPr anchorCtr="0" anchor="t" bIns="91425" lIns="91425" spcFirstLastPara="1" rIns="91425" wrap="square" tIns="91425">
            <a:normAutofit fontScale="85000"/>
          </a:bodyPr>
          <a:lstStyle/>
          <a:p>
            <a:pPr indent="0" lvl="0" marL="0" rtl="0" algn="just">
              <a:spcBef>
                <a:spcPts val="1200"/>
              </a:spcBef>
              <a:spcAft>
                <a:spcPts val="0"/>
              </a:spcAft>
              <a:buNone/>
            </a:pPr>
            <a:r>
              <a:rPr lang="en"/>
              <a:t>Python has become a popular tool for weather forecasting due to its flexibility and ease of use. It can be used for data analysis, visualization, and prediction, making it an ideal choice for weather forecasting applications.</a:t>
            </a:r>
            <a:endParaRPr/>
          </a:p>
          <a:p>
            <a:pPr indent="0" lvl="0" marL="0" rtl="0" algn="just">
              <a:spcBef>
                <a:spcPts val="1200"/>
              </a:spcBef>
              <a:spcAft>
                <a:spcPts val="1200"/>
              </a:spcAft>
              <a:buNone/>
            </a:pPr>
            <a:r>
              <a:rPr lang="en"/>
              <a:t>Python libraries such as NumPy, Pandas, and Matplotlib provide powerful tools for data manipulation and visualization, while machine learning algorithms can be used for predictive modeling. These tools can help meteorologists analyze large amounts of data and make accurate predictions about future weather patterns.</a:t>
            </a:r>
            <a:endParaRPr/>
          </a:p>
        </p:txBody>
      </p:sp>
      <p:pic>
        <p:nvPicPr>
          <p:cNvPr id="100" name="Google Shape;100;p18"/>
          <p:cNvPicPr preferRelativeResize="0"/>
          <p:nvPr/>
        </p:nvPicPr>
        <p:blipFill>
          <a:blip r:embed="rId3">
            <a:alphaModFix/>
          </a:blip>
          <a:stretch>
            <a:fillRect/>
          </a:stretch>
        </p:blipFill>
        <p:spPr>
          <a:xfrm>
            <a:off x="513075" y="1296525"/>
            <a:ext cx="2668899" cy="312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87900" y="5342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Case Study: Using Python for Severe Weather Prediction</a:t>
            </a:r>
            <a:endParaRPr/>
          </a:p>
        </p:txBody>
      </p:sp>
      <p:sp>
        <p:nvSpPr>
          <p:cNvPr id="106" name="Google Shape;106;p19"/>
          <p:cNvSpPr txBox="1"/>
          <p:nvPr>
            <p:ph idx="1" type="body"/>
          </p:nvPr>
        </p:nvSpPr>
        <p:spPr>
          <a:xfrm>
            <a:off x="387900" y="1489825"/>
            <a:ext cx="5136300" cy="3078900"/>
          </a:xfrm>
          <a:prstGeom prst="rect">
            <a:avLst/>
          </a:prstGeom>
        </p:spPr>
        <p:txBody>
          <a:bodyPr anchorCtr="0" anchor="t" bIns="91425" lIns="91425" spcFirstLastPara="1" rIns="91425" wrap="square" tIns="91425">
            <a:normAutofit fontScale="85000"/>
          </a:bodyPr>
          <a:lstStyle/>
          <a:p>
            <a:pPr indent="0" lvl="0" marL="0" rtl="0" algn="just">
              <a:spcBef>
                <a:spcPts val="1200"/>
              </a:spcBef>
              <a:spcAft>
                <a:spcPts val="0"/>
              </a:spcAft>
              <a:buNone/>
            </a:pPr>
            <a:r>
              <a:rPr lang="en"/>
              <a:t>In 2019, a team of meteorologists used Python to predict severe weather events in the United States. They collected data from multiple sources including satellite imagery, radar data, and weather station reports.</a:t>
            </a:r>
            <a:endParaRPr/>
          </a:p>
          <a:p>
            <a:pPr indent="0" lvl="0" marL="0" rtl="0" algn="just">
              <a:spcBef>
                <a:spcPts val="1200"/>
              </a:spcBef>
              <a:spcAft>
                <a:spcPts val="1200"/>
              </a:spcAft>
              <a:buNone/>
            </a:pPr>
            <a:r>
              <a:rPr lang="en"/>
              <a:t>Using machine learning algorithms, they built a predictive model that could identify areas at high risk for severe weather events such as tornadoes and thunderstorms. The model was highly accurate, with a success rate of over 90%, and helped to improve public safety by providing early warnings of potential weather hazards.</a:t>
            </a:r>
            <a:endParaRPr/>
          </a:p>
        </p:txBody>
      </p:sp>
      <p:pic>
        <p:nvPicPr>
          <p:cNvPr id="107" name="Google Shape;107;p19"/>
          <p:cNvPicPr preferRelativeResize="0"/>
          <p:nvPr/>
        </p:nvPicPr>
        <p:blipFill>
          <a:blip r:embed="rId3">
            <a:alphaModFix/>
          </a:blip>
          <a:stretch>
            <a:fillRect/>
          </a:stretch>
        </p:blipFill>
        <p:spPr>
          <a:xfrm>
            <a:off x="5676600" y="1056876"/>
            <a:ext cx="3079500" cy="3391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OpenWeatherMap API:</a:t>
            </a:r>
            <a:endParaRPr/>
          </a:p>
        </p:txBody>
      </p:sp>
      <p:sp>
        <p:nvSpPr>
          <p:cNvPr id="113" name="Google Shape;113;p20"/>
          <p:cNvSpPr txBox="1"/>
          <p:nvPr>
            <p:ph idx="1" type="body"/>
          </p:nvPr>
        </p:nvSpPr>
        <p:spPr>
          <a:xfrm>
            <a:off x="3823250" y="1489825"/>
            <a:ext cx="4932900" cy="3078900"/>
          </a:xfrm>
          <a:prstGeom prst="rect">
            <a:avLst/>
          </a:prstGeom>
        </p:spPr>
        <p:txBody>
          <a:bodyPr anchorCtr="0" anchor="t" bIns="91425" lIns="91425" spcFirstLastPara="1" rIns="91425" wrap="square" tIns="91425">
            <a:normAutofit fontScale="92500"/>
          </a:bodyPr>
          <a:lstStyle/>
          <a:p>
            <a:pPr indent="0" lvl="0" marL="0" rtl="0" algn="just">
              <a:spcBef>
                <a:spcPts val="1200"/>
              </a:spcBef>
              <a:spcAft>
                <a:spcPts val="0"/>
              </a:spcAft>
              <a:buNone/>
            </a:pPr>
            <a:r>
              <a:rPr lang="en"/>
              <a:t>OpenWeatherMap API is a powerful tool that allows developers to fetch weather data from around the world. With this API, you can access a wide range of weather information, including temperature, humidity, wind speed, and more.</a:t>
            </a:r>
            <a:endParaRPr/>
          </a:p>
          <a:p>
            <a:pPr indent="0" lvl="0" marL="0" rtl="0" algn="just">
              <a:spcBef>
                <a:spcPts val="1200"/>
              </a:spcBef>
              <a:spcAft>
                <a:spcPts val="1200"/>
              </a:spcAft>
              <a:buNone/>
            </a:pPr>
            <a:r>
              <a:rPr lang="en"/>
              <a:t>One of the key benefits of using OpenWeatherMap API is its ease of use. The API provides a simple and intuitive interface that makes it easy to fetch weather data for any location in the world.</a:t>
            </a:r>
            <a:endParaRPr/>
          </a:p>
        </p:txBody>
      </p:sp>
      <p:pic>
        <p:nvPicPr>
          <p:cNvPr id="114" name="Google Shape;114;p20"/>
          <p:cNvPicPr preferRelativeResize="0"/>
          <p:nvPr/>
        </p:nvPicPr>
        <p:blipFill>
          <a:blip r:embed="rId3">
            <a:alphaModFix/>
          </a:blip>
          <a:stretch>
            <a:fillRect/>
          </a:stretch>
        </p:blipFill>
        <p:spPr>
          <a:xfrm>
            <a:off x="387900" y="1362475"/>
            <a:ext cx="3144176" cy="3206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Python and GitHub Copilot:</a:t>
            </a:r>
            <a:endParaRPr/>
          </a:p>
        </p:txBody>
      </p:sp>
      <p:sp>
        <p:nvSpPr>
          <p:cNvPr id="120" name="Google Shape;120;p21"/>
          <p:cNvSpPr txBox="1"/>
          <p:nvPr>
            <p:ph idx="1" type="body"/>
          </p:nvPr>
        </p:nvSpPr>
        <p:spPr>
          <a:xfrm>
            <a:off x="387900" y="1489825"/>
            <a:ext cx="4932600" cy="30789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1200"/>
              </a:spcBef>
              <a:spcAft>
                <a:spcPts val="0"/>
              </a:spcAft>
              <a:buNone/>
            </a:pPr>
            <a:r>
              <a:rPr lang="en"/>
              <a:t>Python is a popular programming language that is well-suited for data parsing and manipulation. With its rich set of libraries and tools, Python makes it easy to work with APIs like OpenWeatherMap and parse the resulting data.</a:t>
            </a:r>
            <a:endParaRPr/>
          </a:p>
          <a:p>
            <a:pPr indent="0" lvl="0" marL="0" rtl="0" algn="just">
              <a:spcBef>
                <a:spcPts val="1200"/>
              </a:spcBef>
              <a:spcAft>
                <a:spcPts val="1200"/>
              </a:spcAft>
              <a:buNone/>
            </a:pPr>
            <a:r>
              <a:rPr lang="en"/>
              <a:t>GitHub Copilot is an AI-powered coding assistant that can help you write code more efficiently. With its ability to suggest code snippets and complete lines of code, Copilot can be a valuable tool when working with APIs and parsing data in Python.</a:t>
            </a:r>
            <a:endParaRPr/>
          </a:p>
        </p:txBody>
      </p:sp>
      <p:pic>
        <p:nvPicPr>
          <p:cNvPr id="121" name="Google Shape;121;p21"/>
          <p:cNvPicPr preferRelativeResize="0"/>
          <p:nvPr/>
        </p:nvPicPr>
        <p:blipFill>
          <a:blip r:embed="rId3">
            <a:alphaModFix/>
          </a:blip>
          <a:stretch>
            <a:fillRect/>
          </a:stretch>
        </p:blipFill>
        <p:spPr>
          <a:xfrm>
            <a:off x="5472900" y="1296525"/>
            <a:ext cx="3283199" cy="3272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